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3"/>
  </p:sldMasterIdLst>
  <p:notesMasterIdLst>
    <p:notesMasterId r:id="rId43"/>
  </p:notesMasterIdLst>
  <p:sldIdLst>
    <p:sldId id="256" r:id="rId14"/>
    <p:sldId id="265" r:id="rId15"/>
    <p:sldId id="1690" r:id="rId16"/>
    <p:sldId id="1691" r:id="rId17"/>
    <p:sldId id="1764" r:id="rId18"/>
    <p:sldId id="1765" r:id="rId19"/>
    <p:sldId id="1699" r:id="rId20"/>
    <p:sldId id="1766" r:id="rId21"/>
    <p:sldId id="1769" r:id="rId22"/>
    <p:sldId id="1692" r:id="rId23"/>
    <p:sldId id="1693" r:id="rId24"/>
    <p:sldId id="1694" r:id="rId25"/>
    <p:sldId id="1695" r:id="rId26"/>
    <p:sldId id="1696" r:id="rId27"/>
    <p:sldId id="1701" r:id="rId28"/>
    <p:sldId id="1767" r:id="rId29"/>
    <p:sldId id="1703" r:id="rId30"/>
    <p:sldId id="1702" r:id="rId31"/>
    <p:sldId id="1768" r:id="rId32"/>
    <p:sldId id="1730" r:id="rId33"/>
    <p:sldId id="1732" r:id="rId34"/>
    <p:sldId id="1735" r:id="rId35"/>
    <p:sldId id="1736" r:id="rId36"/>
    <p:sldId id="1737" r:id="rId37"/>
    <p:sldId id="1738" r:id="rId38"/>
    <p:sldId id="267" r:id="rId39"/>
    <p:sldId id="1743" r:id="rId40"/>
    <p:sldId id="262" r:id="rId41"/>
    <p:sldId id="1763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2A9A"/>
    <a:srgbClr val="B6CE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9144" autoAdjust="0"/>
  </p:normalViewPr>
  <p:slideViewPr>
    <p:cSldViewPr snapToGrid="0">
      <p:cViewPr varScale="1">
        <p:scale>
          <a:sx n="65" d="100"/>
          <a:sy n="65" d="100"/>
        </p:scale>
        <p:origin x="135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760"/>
    </p:cViewPr>
  </p:sorterViewPr>
  <p:notesViewPr>
    <p:cSldViewPr snapToGrid="0">
      <p:cViewPr varScale="1">
        <p:scale>
          <a:sx n="51" d="100"/>
          <a:sy n="51" d="100"/>
        </p:scale>
        <p:origin x="2692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tableStyles" Target="tableStyles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customXml" Target="../customXml/item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notesMaster" Target="notesMasters/notesMaster1.xml"/><Relationship Id="rId8" Type="http://schemas.openxmlformats.org/officeDocument/2006/relationships/customXml" Target="../customXml/item8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theme" Target="theme/theme1.xml"/><Relationship Id="rId20" Type="http://schemas.openxmlformats.org/officeDocument/2006/relationships/slide" Target="slides/slide7.xml"/><Relationship Id="rId41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0A0697-161A-4ABB-B58B-4D900EB6DC2A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18ECC8-A2F9-42F6-96A8-87DBA486D21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33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15B139-01A2-406C-AF1D-A2DC28550B2E}" type="slidenum">
              <a:rPr lang="pt-BR" smtClean="0">
                <a:latin typeface="Arial" charset="0"/>
              </a:rPr>
              <a:pPr>
                <a:defRPr/>
              </a:pPr>
              <a:t>3</a:t>
            </a:fld>
            <a:endParaRPr lang="pt-BR">
              <a:latin typeface="Arial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200" b="0" kern="1200" dirty="0">
              <a:solidFill>
                <a:schemeClr val="tx1"/>
              </a:solidFill>
              <a:latin typeface="Arial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5853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15B139-01A2-406C-AF1D-A2DC28550B2E}" type="slidenum">
              <a:rPr lang="pt-BR" smtClean="0">
                <a:latin typeface="Arial" charset="0"/>
              </a:rPr>
              <a:pPr>
                <a:defRPr/>
              </a:pPr>
              <a:t>12</a:t>
            </a:fld>
            <a:endParaRPr lang="pt-BR">
              <a:latin typeface="Arial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89407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15B139-01A2-406C-AF1D-A2DC28550B2E}" type="slidenum">
              <a:rPr lang="pt-BR" smtClean="0">
                <a:latin typeface="Arial" charset="0"/>
              </a:rPr>
              <a:pPr>
                <a:defRPr/>
              </a:pPr>
              <a:t>13</a:t>
            </a:fld>
            <a:endParaRPr lang="pt-BR">
              <a:latin typeface="Arial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720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15B139-01A2-406C-AF1D-A2DC28550B2E}" type="slidenum">
              <a:rPr lang="pt-BR" smtClean="0">
                <a:latin typeface="Arial" charset="0"/>
              </a:rPr>
              <a:pPr>
                <a:defRPr/>
              </a:pPr>
              <a:t>14</a:t>
            </a:fld>
            <a:endParaRPr lang="pt-BR">
              <a:latin typeface="Arial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7196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15B139-01A2-406C-AF1D-A2DC28550B2E}" type="slidenum">
              <a:rPr lang="pt-BR" smtClean="0">
                <a:latin typeface="Arial" charset="0"/>
              </a:rPr>
              <a:pPr>
                <a:defRPr/>
              </a:pPr>
              <a:t>15</a:t>
            </a:fld>
            <a:endParaRPr lang="pt-BR">
              <a:latin typeface="Arial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40022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15B139-01A2-406C-AF1D-A2DC28550B2E}" type="slidenum">
              <a:rPr lang="pt-BR" smtClean="0">
                <a:latin typeface="Arial" charset="0"/>
              </a:rPr>
              <a:pPr>
                <a:defRPr/>
              </a:pPr>
              <a:t>16</a:t>
            </a:fld>
            <a:endParaRPr lang="pt-BR">
              <a:latin typeface="Arial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92276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60CBC-C33D-4415-9883-F19043C0CE6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871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15B139-01A2-406C-AF1D-A2DC28550B2E}" type="slidenum">
              <a:rPr lang="pt-BR" smtClean="0">
                <a:latin typeface="Arial" charset="0"/>
              </a:rPr>
              <a:pPr>
                <a:defRPr/>
              </a:pPr>
              <a:t>18</a:t>
            </a:fld>
            <a:endParaRPr lang="pt-BR">
              <a:latin typeface="Arial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The term mucinous </a:t>
            </a:r>
            <a:r>
              <a:rPr lang="en-US" dirty="0" err="1"/>
              <a:t>syringometaplasia</a:t>
            </a:r>
            <a:r>
              <a:rPr lang="en-US" dirty="0"/>
              <a:t> was coined in 1979 by King and Barr when they described a solitary skin lesion, which drained serous fluid, in the left heel of a 23-year-old patient.</a:t>
            </a:r>
            <a:endParaRPr lang="pt-BR" dirty="0"/>
          </a:p>
          <a:p>
            <a:r>
              <a:rPr lang="pt-BR" dirty="0"/>
              <a:t>Case 1: </a:t>
            </a:r>
            <a:r>
              <a:rPr lang="pt-BR" dirty="0" err="1"/>
              <a:t>Microscopic</a:t>
            </a:r>
            <a:r>
              <a:rPr lang="pt-BR" dirty="0"/>
              <a:t> </a:t>
            </a:r>
            <a:r>
              <a:rPr lang="pt-BR" dirty="0" err="1"/>
              <a:t>sections</a:t>
            </a:r>
            <a:r>
              <a:rPr lang="pt-BR" dirty="0"/>
              <a:t> </a:t>
            </a:r>
            <a:r>
              <a:rPr lang="pt-BR" dirty="0" err="1"/>
              <a:t>revealed</a:t>
            </a:r>
            <a:r>
              <a:rPr lang="pt-BR" dirty="0"/>
              <a:t> features </a:t>
            </a:r>
            <a:r>
              <a:rPr lang="pt-BR" dirty="0" err="1"/>
              <a:t>of</a:t>
            </a:r>
            <a:r>
              <a:rPr lang="pt-BR" dirty="0"/>
              <a:t> a </a:t>
            </a:r>
            <a:r>
              <a:rPr lang="pt-BR" dirty="0" err="1"/>
              <a:t>benign</a:t>
            </a:r>
            <a:r>
              <a:rPr lang="pt-BR" dirty="0"/>
              <a:t> </a:t>
            </a:r>
            <a:r>
              <a:rPr lang="pt-BR" dirty="0" err="1"/>
              <a:t>keratosis</a:t>
            </a:r>
            <a:r>
              <a:rPr lang="pt-BR" dirty="0"/>
              <a:t> </a:t>
            </a:r>
            <a:r>
              <a:rPr lang="pt-BR" dirty="0" err="1"/>
              <a:t>consistent</a:t>
            </a:r>
            <a:r>
              <a:rPr lang="pt-BR" dirty="0"/>
              <a:t> </a:t>
            </a:r>
            <a:r>
              <a:rPr lang="pt-BR" dirty="0" err="1"/>
              <a:t>with</a:t>
            </a:r>
            <a:r>
              <a:rPr lang="pt-BR" dirty="0"/>
              <a:t> a </a:t>
            </a:r>
            <a:r>
              <a:rPr lang="pt-BR" dirty="0" err="1"/>
              <a:t>verruca</a:t>
            </a:r>
            <a:r>
              <a:rPr lang="pt-BR" dirty="0"/>
              <a:t> </a:t>
            </a:r>
            <a:r>
              <a:rPr lang="pt-BR" dirty="0" err="1"/>
              <a:t>plantaris</a:t>
            </a:r>
            <a:r>
              <a:rPr lang="pt-BR" dirty="0"/>
              <a:t>. The </a:t>
            </a:r>
            <a:r>
              <a:rPr lang="pt-BR" dirty="0" err="1"/>
              <a:t>epidermis</a:t>
            </a:r>
            <a:r>
              <a:rPr lang="pt-BR" dirty="0"/>
              <a:t> </a:t>
            </a:r>
            <a:r>
              <a:rPr lang="pt-BR" dirty="0" err="1"/>
              <a:t>exhibited</a:t>
            </a:r>
            <a:r>
              <a:rPr lang="pt-BR" dirty="0"/>
              <a:t> </a:t>
            </a:r>
            <a:r>
              <a:rPr lang="pt-BR" dirty="0" err="1"/>
              <a:t>marked</a:t>
            </a:r>
            <a:r>
              <a:rPr lang="pt-BR" dirty="0"/>
              <a:t> </a:t>
            </a:r>
            <a:r>
              <a:rPr lang="pt-BR" dirty="0" err="1"/>
              <a:t>hyperkeratosis</a:t>
            </a:r>
            <a:r>
              <a:rPr lang="pt-BR" dirty="0"/>
              <a:t>, </a:t>
            </a:r>
            <a:r>
              <a:rPr lang="pt-BR" dirty="0" err="1"/>
              <a:t>parakeratosis</a:t>
            </a:r>
            <a:r>
              <a:rPr lang="pt-BR" dirty="0"/>
              <a:t>, </a:t>
            </a:r>
            <a:r>
              <a:rPr lang="pt-BR" dirty="0" err="1"/>
              <a:t>hypergranulosis</a:t>
            </a:r>
            <a:r>
              <a:rPr lang="pt-BR" dirty="0"/>
              <a:t>, </a:t>
            </a:r>
            <a:r>
              <a:rPr lang="pt-BR" dirty="0" err="1"/>
              <a:t>verrucous</a:t>
            </a:r>
            <a:r>
              <a:rPr lang="pt-BR" dirty="0"/>
              <a:t> </a:t>
            </a:r>
            <a:r>
              <a:rPr lang="pt-BR" dirty="0" err="1"/>
              <a:t>acanthosis</a:t>
            </a:r>
            <a:r>
              <a:rPr lang="pt-BR" dirty="0"/>
              <a:t>, focal </a:t>
            </a:r>
            <a:r>
              <a:rPr lang="pt-BR" dirty="0" err="1"/>
              <a:t>vacuolation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squamous</a:t>
            </a:r>
            <a:r>
              <a:rPr lang="pt-BR" dirty="0"/>
              <a:t> </a:t>
            </a:r>
            <a:r>
              <a:rPr lang="pt-BR" dirty="0" err="1"/>
              <a:t>keratinocytes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a </a:t>
            </a:r>
            <a:r>
              <a:rPr lang="pt-BR" dirty="0" err="1"/>
              <a:t>toeing</a:t>
            </a:r>
            <a:r>
              <a:rPr lang="pt-BR" dirty="0"/>
              <a:t>-in </a:t>
            </a:r>
            <a:r>
              <a:rPr lang="pt-BR" dirty="0" err="1"/>
              <a:t>arrangement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rete </a:t>
            </a:r>
            <a:r>
              <a:rPr lang="pt-BR" dirty="0" err="1"/>
              <a:t>ridges</a:t>
            </a:r>
            <a:r>
              <a:rPr lang="pt-BR" dirty="0"/>
              <a:t> (Fig. 1). </a:t>
            </a:r>
            <a:r>
              <a:rPr lang="pt-BR" dirty="0" err="1"/>
              <a:t>Within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central </a:t>
            </a:r>
            <a:r>
              <a:rPr lang="pt-BR" dirty="0" err="1"/>
              <a:t>portion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lesion</a:t>
            </a:r>
            <a:r>
              <a:rPr lang="pt-BR" dirty="0"/>
              <a:t> </a:t>
            </a:r>
            <a:r>
              <a:rPr lang="pt-BR" dirty="0" err="1"/>
              <a:t>there</a:t>
            </a:r>
            <a:r>
              <a:rPr lang="pt-BR" dirty="0"/>
              <a:t> </a:t>
            </a:r>
            <a:r>
              <a:rPr lang="pt-BR" dirty="0" err="1"/>
              <a:t>was</a:t>
            </a:r>
            <a:r>
              <a:rPr lang="pt-BR" dirty="0"/>
              <a:t> </a:t>
            </a:r>
            <a:r>
              <a:rPr lang="pt-BR" dirty="0" err="1"/>
              <a:t>an</a:t>
            </a:r>
            <a:r>
              <a:rPr lang="pt-BR" dirty="0"/>
              <a:t> </a:t>
            </a:r>
            <a:r>
              <a:rPr lang="pt-BR" dirty="0" err="1"/>
              <a:t>invagination</a:t>
            </a:r>
            <a:r>
              <a:rPr lang="pt-BR" dirty="0"/>
              <a:t> </a:t>
            </a:r>
            <a:r>
              <a:rPr lang="pt-BR" dirty="0" err="1"/>
              <a:t>which</a:t>
            </a:r>
            <a:r>
              <a:rPr lang="pt-BR" dirty="0"/>
              <a:t> </a:t>
            </a:r>
            <a:r>
              <a:rPr lang="pt-BR" dirty="0" err="1"/>
              <a:t>was</a:t>
            </a:r>
            <a:r>
              <a:rPr lang="pt-BR" dirty="0"/>
              <a:t> </a:t>
            </a:r>
            <a:r>
              <a:rPr lang="pt-BR" dirty="0" err="1"/>
              <a:t>lined</a:t>
            </a:r>
            <a:r>
              <a:rPr lang="pt-BR" dirty="0"/>
              <a:t> </a:t>
            </a:r>
            <a:r>
              <a:rPr lang="pt-BR" dirty="0" err="1"/>
              <a:t>by</a:t>
            </a:r>
            <a:r>
              <a:rPr lang="pt-BR" dirty="0"/>
              <a:t> </a:t>
            </a:r>
            <a:r>
              <a:rPr lang="pt-BR" dirty="0" err="1"/>
              <a:t>keratinocytes</a:t>
            </a:r>
            <a:r>
              <a:rPr lang="pt-BR" dirty="0"/>
              <a:t> </a:t>
            </a:r>
            <a:r>
              <a:rPr lang="pt-BR" dirty="0" err="1"/>
              <a:t>admixed</a:t>
            </a:r>
            <a:r>
              <a:rPr lang="pt-BR" dirty="0"/>
              <a:t>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/>
              <a:t>mucin-containing</a:t>
            </a:r>
            <a:r>
              <a:rPr lang="pt-BR" dirty="0"/>
              <a:t> </a:t>
            </a:r>
            <a:r>
              <a:rPr lang="pt-BR" dirty="0" err="1"/>
              <a:t>goblet</a:t>
            </a:r>
            <a:r>
              <a:rPr lang="pt-BR" dirty="0"/>
              <a:t> </a:t>
            </a:r>
            <a:r>
              <a:rPr lang="pt-BR" dirty="0" err="1"/>
              <a:t>cells</a:t>
            </a:r>
            <a:r>
              <a:rPr lang="pt-BR" dirty="0"/>
              <a:t>. </a:t>
            </a:r>
            <a:r>
              <a:rPr lang="pt-BR" dirty="0" err="1"/>
              <a:t>Multiple</a:t>
            </a:r>
            <a:r>
              <a:rPr lang="pt-BR" dirty="0"/>
              <a:t> </a:t>
            </a:r>
            <a:r>
              <a:rPr lang="pt-BR" dirty="0" err="1"/>
              <a:t>sections</a:t>
            </a:r>
            <a:r>
              <a:rPr lang="pt-BR" dirty="0"/>
              <a:t> </a:t>
            </a:r>
            <a:r>
              <a:rPr lang="pt-BR" dirty="0" err="1"/>
              <a:t>revealed</a:t>
            </a:r>
            <a:r>
              <a:rPr lang="pt-BR" dirty="0"/>
              <a:t> </a:t>
            </a:r>
            <a:r>
              <a:rPr lang="pt-BR" dirty="0" err="1"/>
              <a:t>that</a:t>
            </a:r>
            <a:r>
              <a:rPr lang="pt-BR" dirty="0"/>
              <a:t> </a:t>
            </a:r>
            <a:r>
              <a:rPr lang="pt-BR" dirty="0" err="1"/>
              <a:t>these</a:t>
            </a:r>
            <a:r>
              <a:rPr lang="pt-BR" dirty="0"/>
              <a:t> </a:t>
            </a:r>
            <a:r>
              <a:rPr lang="pt-BR" dirty="0" err="1"/>
              <a:t>mucin-containing</a:t>
            </a:r>
            <a:r>
              <a:rPr lang="pt-BR" dirty="0"/>
              <a:t> </a:t>
            </a:r>
            <a:r>
              <a:rPr lang="pt-BR" dirty="0" err="1"/>
              <a:t>cells</a:t>
            </a:r>
            <a:r>
              <a:rPr lang="pt-BR" dirty="0"/>
              <a:t> </a:t>
            </a:r>
            <a:r>
              <a:rPr lang="pt-BR" dirty="0" err="1"/>
              <a:t>lined</a:t>
            </a:r>
            <a:r>
              <a:rPr lang="pt-BR" dirty="0"/>
              <a:t> </a:t>
            </a:r>
            <a:r>
              <a:rPr lang="pt-BR" dirty="0" err="1"/>
              <a:t>intraepidermal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intradermal</a:t>
            </a:r>
            <a:r>
              <a:rPr lang="pt-BR" dirty="0"/>
              <a:t> </a:t>
            </a:r>
            <a:r>
              <a:rPr lang="pt-BR" dirty="0" err="1"/>
              <a:t>eccrine</a:t>
            </a:r>
            <a:r>
              <a:rPr lang="pt-BR" dirty="0"/>
              <a:t> </a:t>
            </a:r>
            <a:r>
              <a:rPr lang="pt-BR" dirty="0" err="1"/>
              <a:t>sweat</a:t>
            </a:r>
            <a:r>
              <a:rPr lang="pt-BR" dirty="0"/>
              <a:t> </a:t>
            </a:r>
            <a:r>
              <a:rPr lang="pt-BR" dirty="0" err="1"/>
              <a:t>ducts</a:t>
            </a:r>
            <a:r>
              <a:rPr lang="pt-BR" dirty="0"/>
              <a:t> (Fig. 2). The </a:t>
            </a:r>
            <a:r>
              <a:rPr lang="pt-BR" dirty="0" err="1"/>
              <a:t>goblet</a:t>
            </a:r>
            <a:r>
              <a:rPr lang="pt-BR" dirty="0"/>
              <a:t> </a:t>
            </a:r>
            <a:r>
              <a:rPr lang="pt-BR" dirty="0" err="1"/>
              <a:t>cells</a:t>
            </a:r>
            <a:r>
              <a:rPr lang="pt-BR" dirty="0"/>
              <a:t> </a:t>
            </a:r>
            <a:r>
              <a:rPr lang="pt-BR" dirty="0" err="1"/>
              <a:t>were</a:t>
            </a:r>
            <a:r>
              <a:rPr lang="pt-BR" dirty="0"/>
              <a:t> positive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Alcian</a:t>
            </a:r>
            <a:r>
              <a:rPr lang="pt-BR" dirty="0"/>
              <a:t> blue (pH2.5)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mucicarmine</a:t>
            </a:r>
            <a:r>
              <a:rPr lang="pt-BR" dirty="0"/>
              <a:t> </a:t>
            </a:r>
            <a:r>
              <a:rPr lang="pt-BR" dirty="0" err="1"/>
              <a:t>stains</a:t>
            </a:r>
            <a:r>
              <a:rPr lang="pt-BR" dirty="0"/>
              <a:t>. The </a:t>
            </a:r>
            <a:r>
              <a:rPr lang="pt-BR" dirty="0" err="1"/>
              <a:t>dermis</a:t>
            </a:r>
            <a:r>
              <a:rPr lang="pt-BR" dirty="0"/>
              <a:t> </a:t>
            </a:r>
            <a:r>
              <a:rPr lang="pt-BR" dirty="0" err="1"/>
              <a:t>contained</a:t>
            </a:r>
            <a:r>
              <a:rPr lang="pt-BR" dirty="0"/>
              <a:t> a </a:t>
            </a:r>
            <a:r>
              <a:rPr lang="pt-BR" dirty="0" err="1"/>
              <a:t>moderate</a:t>
            </a:r>
            <a:r>
              <a:rPr lang="pt-BR" dirty="0"/>
              <a:t> </a:t>
            </a:r>
            <a:r>
              <a:rPr lang="pt-BR" dirty="0" err="1"/>
              <a:t>inflammatory</a:t>
            </a:r>
            <a:r>
              <a:rPr lang="pt-BR" dirty="0"/>
              <a:t> </a:t>
            </a:r>
            <a:r>
              <a:rPr lang="pt-BR" dirty="0" err="1"/>
              <a:t>cell</a:t>
            </a:r>
            <a:r>
              <a:rPr lang="pt-BR" dirty="0"/>
              <a:t> </a:t>
            </a:r>
            <a:r>
              <a:rPr lang="pt-BR" dirty="0" err="1"/>
              <a:t>infiltrate</a:t>
            </a:r>
            <a:r>
              <a:rPr lang="pt-BR" dirty="0"/>
              <a:t> </a:t>
            </a:r>
            <a:r>
              <a:rPr lang="pt-BR" dirty="0" err="1"/>
              <a:t>composed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lymphocytes</a:t>
            </a:r>
            <a:r>
              <a:rPr lang="pt-BR" dirty="0"/>
              <a:t>, </a:t>
            </a:r>
            <a:r>
              <a:rPr lang="pt-BR" dirty="0" err="1"/>
              <a:t>histiocytes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polymorphonuclear</a:t>
            </a:r>
            <a:r>
              <a:rPr lang="pt-BR" dirty="0"/>
              <a:t> </a:t>
            </a:r>
            <a:r>
              <a:rPr lang="pt-BR" dirty="0" err="1"/>
              <a:t>leukocyte</a:t>
            </a:r>
            <a:endParaRPr lang="en-US" sz="1200" kern="1200" dirty="0">
              <a:solidFill>
                <a:schemeClr val="tx1"/>
              </a:solidFill>
              <a:latin typeface="Arial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3503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15B139-01A2-406C-AF1D-A2DC28550B2E}" type="slidenum">
              <a:rPr lang="pt-BR" smtClean="0">
                <a:latin typeface="Arial" charset="0"/>
              </a:rPr>
              <a:pPr>
                <a:defRPr/>
              </a:pPr>
              <a:t>19</a:t>
            </a:fld>
            <a:endParaRPr lang="pt-BR">
              <a:latin typeface="Arial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The term mucinous </a:t>
            </a:r>
            <a:r>
              <a:rPr lang="en-US" dirty="0" err="1"/>
              <a:t>syringometaplasia</a:t>
            </a:r>
            <a:r>
              <a:rPr lang="en-US" dirty="0"/>
              <a:t> was coined in 1979 by King and Barr4 when they described a solitary skin lesion, which drained serous fluid, in the left heel of a 23-year-old patient.</a:t>
            </a:r>
            <a:endParaRPr lang="pt-BR" dirty="0"/>
          </a:p>
          <a:p>
            <a:r>
              <a:rPr lang="pt-BR" dirty="0"/>
              <a:t>Case 1: </a:t>
            </a:r>
            <a:r>
              <a:rPr lang="pt-BR" dirty="0" err="1"/>
              <a:t>Microscopic</a:t>
            </a:r>
            <a:r>
              <a:rPr lang="pt-BR" dirty="0"/>
              <a:t> </a:t>
            </a:r>
            <a:r>
              <a:rPr lang="pt-BR" dirty="0" err="1"/>
              <a:t>sections</a:t>
            </a:r>
            <a:r>
              <a:rPr lang="pt-BR" dirty="0"/>
              <a:t> </a:t>
            </a:r>
            <a:r>
              <a:rPr lang="pt-BR" dirty="0" err="1"/>
              <a:t>revealed</a:t>
            </a:r>
            <a:r>
              <a:rPr lang="pt-BR" dirty="0"/>
              <a:t> features </a:t>
            </a:r>
            <a:r>
              <a:rPr lang="pt-BR" dirty="0" err="1"/>
              <a:t>of</a:t>
            </a:r>
            <a:r>
              <a:rPr lang="pt-BR" dirty="0"/>
              <a:t> a </a:t>
            </a:r>
            <a:r>
              <a:rPr lang="pt-BR" dirty="0" err="1"/>
              <a:t>benign</a:t>
            </a:r>
            <a:r>
              <a:rPr lang="pt-BR" dirty="0"/>
              <a:t> </a:t>
            </a:r>
            <a:r>
              <a:rPr lang="pt-BR" dirty="0" err="1"/>
              <a:t>keratosis</a:t>
            </a:r>
            <a:r>
              <a:rPr lang="pt-BR" dirty="0"/>
              <a:t> </a:t>
            </a:r>
            <a:r>
              <a:rPr lang="pt-BR" dirty="0" err="1"/>
              <a:t>consistent</a:t>
            </a:r>
            <a:r>
              <a:rPr lang="pt-BR" dirty="0"/>
              <a:t> </a:t>
            </a:r>
            <a:r>
              <a:rPr lang="pt-BR" dirty="0" err="1"/>
              <a:t>with</a:t>
            </a:r>
            <a:r>
              <a:rPr lang="pt-BR" dirty="0"/>
              <a:t> a </a:t>
            </a:r>
            <a:r>
              <a:rPr lang="pt-BR" dirty="0" err="1"/>
              <a:t>verruca</a:t>
            </a:r>
            <a:r>
              <a:rPr lang="pt-BR" dirty="0"/>
              <a:t> </a:t>
            </a:r>
            <a:r>
              <a:rPr lang="pt-BR" dirty="0" err="1"/>
              <a:t>plantaris</a:t>
            </a:r>
            <a:r>
              <a:rPr lang="pt-BR" dirty="0"/>
              <a:t>. The </a:t>
            </a:r>
            <a:r>
              <a:rPr lang="pt-BR" dirty="0" err="1"/>
              <a:t>epidermis</a:t>
            </a:r>
            <a:r>
              <a:rPr lang="pt-BR" dirty="0"/>
              <a:t> </a:t>
            </a:r>
            <a:r>
              <a:rPr lang="pt-BR" dirty="0" err="1"/>
              <a:t>exhibited</a:t>
            </a:r>
            <a:r>
              <a:rPr lang="pt-BR" dirty="0"/>
              <a:t> </a:t>
            </a:r>
            <a:r>
              <a:rPr lang="pt-BR" dirty="0" err="1"/>
              <a:t>marked</a:t>
            </a:r>
            <a:r>
              <a:rPr lang="pt-BR" dirty="0"/>
              <a:t> </a:t>
            </a:r>
            <a:r>
              <a:rPr lang="pt-BR" dirty="0" err="1"/>
              <a:t>hyperkeratosis</a:t>
            </a:r>
            <a:r>
              <a:rPr lang="pt-BR" dirty="0"/>
              <a:t>, </a:t>
            </a:r>
            <a:r>
              <a:rPr lang="pt-BR" dirty="0" err="1"/>
              <a:t>parakeratosis</a:t>
            </a:r>
            <a:r>
              <a:rPr lang="pt-BR" dirty="0"/>
              <a:t>, </a:t>
            </a:r>
            <a:r>
              <a:rPr lang="pt-BR" dirty="0" err="1"/>
              <a:t>hypergranulosis</a:t>
            </a:r>
            <a:r>
              <a:rPr lang="pt-BR" dirty="0"/>
              <a:t>, </a:t>
            </a:r>
            <a:r>
              <a:rPr lang="pt-BR" dirty="0" err="1"/>
              <a:t>verrucous</a:t>
            </a:r>
            <a:r>
              <a:rPr lang="pt-BR" dirty="0"/>
              <a:t> </a:t>
            </a:r>
            <a:r>
              <a:rPr lang="pt-BR" dirty="0" err="1"/>
              <a:t>acanthosis</a:t>
            </a:r>
            <a:r>
              <a:rPr lang="pt-BR" dirty="0"/>
              <a:t>, focal </a:t>
            </a:r>
            <a:r>
              <a:rPr lang="pt-BR" dirty="0" err="1"/>
              <a:t>vacuolation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squamous</a:t>
            </a:r>
            <a:r>
              <a:rPr lang="pt-BR" dirty="0"/>
              <a:t> </a:t>
            </a:r>
            <a:r>
              <a:rPr lang="pt-BR" dirty="0" err="1"/>
              <a:t>keratinocytes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a </a:t>
            </a:r>
            <a:r>
              <a:rPr lang="pt-BR" dirty="0" err="1"/>
              <a:t>toeing</a:t>
            </a:r>
            <a:r>
              <a:rPr lang="pt-BR" dirty="0"/>
              <a:t>-in </a:t>
            </a:r>
            <a:r>
              <a:rPr lang="pt-BR" dirty="0" err="1"/>
              <a:t>arrangement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rete </a:t>
            </a:r>
            <a:r>
              <a:rPr lang="pt-BR" dirty="0" err="1"/>
              <a:t>ridges</a:t>
            </a:r>
            <a:r>
              <a:rPr lang="pt-BR" dirty="0"/>
              <a:t> (Fig. 1). </a:t>
            </a:r>
            <a:r>
              <a:rPr lang="pt-BR" dirty="0" err="1"/>
              <a:t>Within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central </a:t>
            </a:r>
            <a:r>
              <a:rPr lang="pt-BR" dirty="0" err="1"/>
              <a:t>portion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lesion</a:t>
            </a:r>
            <a:r>
              <a:rPr lang="pt-BR" dirty="0"/>
              <a:t> </a:t>
            </a:r>
            <a:r>
              <a:rPr lang="pt-BR" dirty="0" err="1"/>
              <a:t>there</a:t>
            </a:r>
            <a:r>
              <a:rPr lang="pt-BR" dirty="0"/>
              <a:t> </a:t>
            </a:r>
            <a:r>
              <a:rPr lang="pt-BR" dirty="0" err="1"/>
              <a:t>was</a:t>
            </a:r>
            <a:r>
              <a:rPr lang="pt-BR" dirty="0"/>
              <a:t> </a:t>
            </a:r>
            <a:r>
              <a:rPr lang="pt-BR" dirty="0" err="1"/>
              <a:t>an</a:t>
            </a:r>
            <a:r>
              <a:rPr lang="pt-BR" dirty="0"/>
              <a:t> </a:t>
            </a:r>
            <a:r>
              <a:rPr lang="pt-BR" dirty="0" err="1"/>
              <a:t>invagination</a:t>
            </a:r>
            <a:r>
              <a:rPr lang="pt-BR" dirty="0"/>
              <a:t> </a:t>
            </a:r>
            <a:r>
              <a:rPr lang="pt-BR" dirty="0" err="1"/>
              <a:t>which</a:t>
            </a:r>
            <a:r>
              <a:rPr lang="pt-BR" dirty="0"/>
              <a:t> </a:t>
            </a:r>
            <a:r>
              <a:rPr lang="pt-BR" dirty="0" err="1"/>
              <a:t>was</a:t>
            </a:r>
            <a:r>
              <a:rPr lang="pt-BR" dirty="0"/>
              <a:t> </a:t>
            </a:r>
            <a:r>
              <a:rPr lang="pt-BR" dirty="0" err="1"/>
              <a:t>lined</a:t>
            </a:r>
            <a:r>
              <a:rPr lang="pt-BR" dirty="0"/>
              <a:t> </a:t>
            </a:r>
            <a:r>
              <a:rPr lang="pt-BR" dirty="0" err="1"/>
              <a:t>by</a:t>
            </a:r>
            <a:r>
              <a:rPr lang="pt-BR" dirty="0"/>
              <a:t> </a:t>
            </a:r>
            <a:r>
              <a:rPr lang="pt-BR" dirty="0" err="1"/>
              <a:t>keratinocytes</a:t>
            </a:r>
            <a:r>
              <a:rPr lang="pt-BR" dirty="0"/>
              <a:t> </a:t>
            </a:r>
            <a:r>
              <a:rPr lang="pt-BR" dirty="0" err="1"/>
              <a:t>admixed</a:t>
            </a:r>
            <a:r>
              <a:rPr lang="pt-BR" dirty="0"/>
              <a:t>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/>
              <a:t>mucin-containing</a:t>
            </a:r>
            <a:r>
              <a:rPr lang="pt-BR" dirty="0"/>
              <a:t> </a:t>
            </a:r>
            <a:r>
              <a:rPr lang="pt-BR" dirty="0" err="1"/>
              <a:t>goblet</a:t>
            </a:r>
            <a:r>
              <a:rPr lang="pt-BR" dirty="0"/>
              <a:t> </a:t>
            </a:r>
            <a:r>
              <a:rPr lang="pt-BR" dirty="0" err="1"/>
              <a:t>cells</a:t>
            </a:r>
            <a:r>
              <a:rPr lang="pt-BR" dirty="0"/>
              <a:t>. </a:t>
            </a:r>
            <a:r>
              <a:rPr lang="pt-BR" dirty="0" err="1"/>
              <a:t>Multiple</a:t>
            </a:r>
            <a:r>
              <a:rPr lang="pt-BR" dirty="0"/>
              <a:t> </a:t>
            </a:r>
            <a:r>
              <a:rPr lang="pt-BR" dirty="0" err="1"/>
              <a:t>sections</a:t>
            </a:r>
            <a:r>
              <a:rPr lang="pt-BR" dirty="0"/>
              <a:t> </a:t>
            </a:r>
            <a:r>
              <a:rPr lang="pt-BR" dirty="0" err="1"/>
              <a:t>revealed</a:t>
            </a:r>
            <a:r>
              <a:rPr lang="pt-BR" dirty="0"/>
              <a:t> </a:t>
            </a:r>
            <a:r>
              <a:rPr lang="pt-BR" dirty="0" err="1"/>
              <a:t>that</a:t>
            </a:r>
            <a:r>
              <a:rPr lang="pt-BR" dirty="0"/>
              <a:t> </a:t>
            </a:r>
            <a:r>
              <a:rPr lang="pt-BR" dirty="0" err="1"/>
              <a:t>these</a:t>
            </a:r>
            <a:r>
              <a:rPr lang="pt-BR" dirty="0"/>
              <a:t> </a:t>
            </a:r>
            <a:r>
              <a:rPr lang="pt-BR" dirty="0" err="1"/>
              <a:t>mucin-containing</a:t>
            </a:r>
            <a:r>
              <a:rPr lang="pt-BR" dirty="0"/>
              <a:t> </a:t>
            </a:r>
            <a:r>
              <a:rPr lang="pt-BR" dirty="0" err="1"/>
              <a:t>cells</a:t>
            </a:r>
            <a:r>
              <a:rPr lang="pt-BR" dirty="0"/>
              <a:t> </a:t>
            </a:r>
            <a:r>
              <a:rPr lang="pt-BR" dirty="0" err="1"/>
              <a:t>lined</a:t>
            </a:r>
            <a:r>
              <a:rPr lang="pt-BR" dirty="0"/>
              <a:t> </a:t>
            </a:r>
            <a:r>
              <a:rPr lang="pt-BR" dirty="0" err="1"/>
              <a:t>intraepidermal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intradermal</a:t>
            </a:r>
            <a:r>
              <a:rPr lang="pt-BR" dirty="0"/>
              <a:t> </a:t>
            </a:r>
            <a:r>
              <a:rPr lang="pt-BR" dirty="0" err="1"/>
              <a:t>eecrine</a:t>
            </a:r>
            <a:r>
              <a:rPr lang="pt-BR" dirty="0"/>
              <a:t> </a:t>
            </a:r>
            <a:r>
              <a:rPr lang="pt-BR" dirty="0" err="1"/>
              <a:t>sweat</a:t>
            </a:r>
            <a:r>
              <a:rPr lang="pt-BR" dirty="0"/>
              <a:t> </a:t>
            </a:r>
            <a:r>
              <a:rPr lang="pt-BR" dirty="0" err="1"/>
              <a:t>ducts</a:t>
            </a:r>
            <a:r>
              <a:rPr lang="pt-BR" dirty="0"/>
              <a:t> (Fig. 2). The </a:t>
            </a:r>
            <a:r>
              <a:rPr lang="pt-BR" dirty="0" err="1"/>
              <a:t>goblet</a:t>
            </a:r>
            <a:r>
              <a:rPr lang="pt-BR" dirty="0"/>
              <a:t> </a:t>
            </a:r>
            <a:r>
              <a:rPr lang="pt-BR" dirty="0" err="1"/>
              <a:t>cells</a:t>
            </a:r>
            <a:r>
              <a:rPr lang="pt-BR" dirty="0"/>
              <a:t> </a:t>
            </a:r>
            <a:r>
              <a:rPr lang="pt-BR" dirty="0" err="1"/>
              <a:t>were</a:t>
            </a:r>
            <a:r>
              <a:rPr lang="pt-BR" dirty="0"/>
              <a:t> positive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Alcian</a:t>
            </a:r>
            <a:r>
              <a:rPr lang="pt-BR" dirty="0"/>
              <a:t> blue (pH2.5)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mucicarmine</a:t>
            </a:r>
            <a:r>
              <a:rPr lang="pt-BR" dirty="0"/>
              <a:t> </a:t>
            </a:r>
            <a:r>
              <a:rPr lang="pt-BR" dirty="0" err="1"/>
              <a:t>stains</a:t>
            </a:r>
            <a:r>
              <a:rPr lang="pt-BR" dirty="0"/>
              <a:t>. The </a:t>
            </a:r>
            <a:r>
              <a:rPr lang="pt-BR" dirty="0" err="1"/>
              <a:t>dermis</a:t>
            </a:r>
            <a:r>
              <a:rPr lang="pt-BR" dirty="0"/>
              <a:t> </a:t>
            </a:r>
            <a:r>
              <a:rPr lang="pt-BR" dirty="0" err="1"/>
              <a:t>contained</a:t>
            </a:r>
            <a:r>
              <a:rPr lang="pt-BR" dirty="0"/>
              <a:t> a </a:t>
            </a:r>
            <a:r>
              <a:rPr lang="pt-BR" dirty="0" err="1"/>
              <a:t>moderate</a:t>
            </a:r>
            <a:r>
              <a:rPr lang="pt-BR" dirty="0"/>
              <a:t> </a:t>
            </a:r>
            <a:r>
              <a:rPr lang="pt-BR" dirty="0" err="1"/>
              <a:t>inflammatory</a:t>
            </a:r>
            <a:r>
              <a:rPr lang="pt-BR" dirty="0"/>
              <a:t> </a:t>
            </a:r>
            <a:r>
              <a:rPr lang="pt-BR" dirty="0" err="1"/>
              <a:t>cell</a:t>
            </a:r>
            <a:r>
              <a:rPr lang="pt-BR" dirty="0"/>
              <a:t> </a:t>
            </a:r>
            <a:r>
              <a:rPr lang="pt-BR" dirty="0" err="1"/>
              <a:t>infiltrate</a:t>
            </a:r>
            <a:r>
              <a:rPr lang="pt-BR" dirty="0"/>
              <a:t> </a:t>
            </a:r>
            <a:r>
              <a:rPr lang="pt-BR" dirty="0" err="1"/>
              <a:t>composed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lymphocytes</a:t>
            </a:r>
            <a:r>
              <a:rPr lang="pt-BR" dirty="0"/>
              <a:t>, </a:t>
            </a:r>
            <a:r>
              <a:rPr lang="pt-BR" dirty="0" err="1"/>
              <a:t>histiocytes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polymorphonuclear</a:t>
            </a:r>
            <a:r>
              <a:rPr lang="pt-BR" dirty="0"/>
              <a:t> </a:t>
            </a:r>
            <a:r>
              <a:rPr lang="pt-BR" dirty="0" err="1"/>
              <a:t>leukocyte</a:t>
            </a:r>
            <a:endParaRPr lang="en-US" sz="1200" kern="1200" dirty="0">
              <a:solidFill>
                <a:schemeClr val="tx1"/>
              </a:solidFill>
              <a:latin typeface="Arial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4359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15B139-01A2-406C-AF1D-A2DC28550B2E}" type="slidenum">
              <a:rPr lang="pt-BR" smtClean="0">
                <a:latin typeface="Arial" charset="0"/>
              </a:rPr>
              <a:pPr>
                <a:defRPr/>
              </a:pPr>
              <a:t>20</a:t>
            </a:fld>
            <a:endParaRPr lang="pt-BR">
              <a:latin typeface="Arial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200" kern="1200" dirty="0">
              <a:solidFill>
                <a:schemeClr val="tx1"/>
              </a:solidFill>
              <a:latin typeface="Arial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3875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60CBC-C33D-4415-9883-F19043C0CE6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750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15B139-01A2-406C-AF1D-A2DC28550B2E}" type="slidenum">
              <a:rPr lang="pt-BR" smtClean="0">
                <a:latin typeface="Arial" charset="0"/>
              </a:rPr>
              <a:pPr>
                <a:defRPr/>
              </a:pPr>
              <a:t>4</a:t>
            </a:fld>
            <a:endParaRPr lang="pt-BR">
              <a:latin typeface="Arial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200" kern="1200" dirty="0">
              <a:solidFill>
                <a:schemeClr val="tx1"/>
              </a:solidFill>
              <a:latin typeface="Arial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8012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60CBC-C33D-4415-9883-F19043C0CE6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626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18ECC8-A2F9-42F6-96A8-87DBA486D21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1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15B139-01A2-406C-AF1D-A2DC28550B2E}" type="slidenum">
              <a:rPr lang="pt-BR" smtClean="0">
                <a:latin typeface="Arial" charset="0"/>
              </a:rPr>
              <a:pPr>
                <a:defRPr/>
              </a:pPr>
              <a:t>5</a:t>
            </a:fld>
            <a:endParaRPr lang="pt-BR">
              <a:latin typeface="Arial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200" kern="1200" dirty="0">
              <a:solidFill>
                <a:schemeClr val="tx1"/>
              </a:solidFill>
              <a:latin typeface="Arial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844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15B139-01A2-406C-AF1D-A2DC28550B2E}" type="slidenum">
              <a:rPr lang="pt-BR" smtClean="0">
                <a:latin typeface="Arial" charset="0"/>
              </a:rPr>
              <a:pPr>
                <a:defRPr/>
              </a:pPr>
              <a:t>6</a:t>
            </a:fld>
            <a:endParaRPr lang="pt-BR">
              <a:latin typeface="Arial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1177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15B139-01A2-406C-AF1D-A2DC28550B2E}" type="slidenum">
              <a:rPr lang="pt-BR" smtClean="0">
                <a:latin typeface="Arial" charset="0"/>
              </a:rPr>
              <a:pPr>
                <a:defRPr/>
              </a:pPr>
              <a:t>7</a:t>
            </a:fld>
            <a:endParaRPr lang="pt-BR">
              <a:latin typeface="Arial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5316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15B139-01A2-406C-AF1D-A2DC28550B2E}" type="slidenum">
              <a:rPr lang="pt-BR" smtClean="0">
                <a:latin typeface="Arial" charset="0"/>
              </a:rPr>
              <a:pPr>
                <a:defRPr/>
              </a:pPr>
              <a:t>8</a:t>
            </a:fld>
            <a:endParaRPr lang="pt-BR">
              <a:latin typeface="Arial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0524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15B139-01A2-406C-AF1D-A2DC28550B2E}" type="slidenum">
              <a:rPr lang="pt-BR" smtClean="0">
                <a:latin typeface="Arial" charset="0"/>
              </a:rPr>
              <a:pPr>
                <a:defRPr/>
              </a:pPr>
              <a:t>9</a:t>
            </a:fld>
            <a:endParaRPr lang="pt-BR">
              <a:latin typeface="Arial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7878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15B139-01A2-406C-AF1D-A2DC28550B2E}" type="slidenum">
              <a:rPr lang="pt-BR" smtClean="0">
                <a:latin typeface="Arial" charset="0"/>
              </a:rPr>
              <a:pPr>
                <a:defRPr/>
              </a:pPr>
              <a:t>10</a:t>
            </a:fld>
            <a:endParaRPr lang="pt-BR">
              <a:latin typeface="Arial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2841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15B139-01A2-406C-AF1D-A2DC28550B2E}" type="slidenum">
              <a:rPr lang="pt-BR" smtClean="0">
                <a:latin typeface="Arial" charset="0"/>
              </a:rPr>
              <a:pPr>
                <a:defRPr/>
              </a:pPr>
              <a:t>11</a:t>
            </a:fld>
            <a:endParaRPr lang="pt-BR">
              <a:latin typeface="Arial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200" kern="1200" dirty="0">
              <a:solidFill>
                <a:schemeClr val="tx1"/>
              </a:solidFill>
              <a:latin typeface="Arial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005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customXml" Target="../../customXml/item3.xml"/><Relationship Id="rId7" Type="http://schemas.openxmlformats.org/officeDocument/2006/relationships/image" Target="../media/image3.png"/><Relationship Id="rId2" Type="http://schemas.openxmlformats.org/officeDocument/2006/relationships/customXml" Target="../../customXml/item2.xml"/><Relationship Id="rId1" Type="http://schemas.openxmlformats.org/officeDocument/2006/relationships/customXml" Target="../../customXml/item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customXml" Target="../../customXml/item9.xml"/><Relationship Id="rId7" Type="http://schemas.openxmlformats.org/officeDocument/2006/relationships/image" Target="../media/image10.png"/><Relationship Id="rId2" Type="http://schemas.openxmlformats.org/officeDocument/2006/relationships/customXml" Target="../../customXml/item8.xml"/><Relationship Id="rId1" Type="http://schemas.openxmlformats.org/officeDocument/2006/relationships/customXml" Target="../../customXml/item7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1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652529-929D-F46C-7614-A249CBB4F7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C1E5C02-28AC-A767-333B-4D0A51F10E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  <a:endParaRPr lang="en-U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9E74CA61-2CCA-A6A6-D1C2-BEF25665E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428B-3F74-4A2D-A183-62FCA3657014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56E0A6C-8B5A-84A5-59DB-5B5844EB0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EE64E7C-2C97-D076-88FE-8BCDC33FC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21BBD-81A9-475A-B4CB-4012DB469D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586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57614A-1055-1564-7682-BBAB8E69E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2D31B903-3C73-F800-9D9E-1B609DCC6D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874DB94-79E4-86B4-4772-C9094038F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428B-3F74-4A2D-A183-62FCA3657014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9487771-ABB1-8132-189C-C262F4837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9C2EF7E2-50F1-5161-2AED-6DAFEBEDE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21BBD-81A9-475A-B4CB-4012DB469D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437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D59C720-C43E-F9EB-3D19-69713E11F1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A9D93597-7883-EEDB-028C-DD79CD9F2F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F900043-79A7-8402-FD8C-E7511CD8C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428B-3F74-4A2D-A183-62FCA3657014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7112AEB-107D-B737-7D5C-983770B41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1360DD7-9051-3DAA-D70C-E8E424B56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21BBD-81A9-475A-B4CB-4012DB469D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713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5005" y="2748521"/>
            <a:ext cx="9144000" cy="160503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6134"/>
              </a:lnSpc>
              <a:defRPr sz="6134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5" y="452432"/>
            <a:ext cx="5562475" cy="142399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451" y="6073277"/>
            <a:ext cx="817060" cy="64343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324" y="4749800"/>
            <a:ext cx="670796" cy="108585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5041665"/>
            <a:ext cx="900060" cy="29709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5477080"/>
            <a:ext cx="900060" cy="296937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969433" y="4999567"/>
            <a:ext cx="7641167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67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975951" y="5427942"/>
            <a:ext cx="7641167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67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3045548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nd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884" y="300292"/>
            <a:ext cx="10858233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42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666750" y="2025445"/>
            <a:ext cx="10858500" cy="32841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4000"/>
              </a:lnSpc>
              <a:spcBef>
                <a:spcPts val="1600"/>
              </a:spcBef>
              <a:buNone/>
              <a:defRPr sz="3334">
                <a:solidFill>
                  <a:schemeClr val="bg1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32788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m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281921"/>
            <a:ext cx="9144000" cy="75667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6267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266" y="490473"/>
            <a:ext cx="6355469" cy="1673607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4895850" y="5935133"/>
            <a:ext cx="2400300" cy="931333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98722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3458" y="349452"/>
            <a:ext cx="7777317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6134"/>
              </a:lnSpc>
              <a:defRPr sz="4667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546100" y="1557359"/>
            <a:ext cx="11150600" cy="417699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400"/>
              </a:lnSpc>
              <a:spcBef>
                <a:spcPts val="1600"/>
              </a:spcBef>
              <a:buNone/>
              <a:defRPr sz="2000">
                <a:solidFill>
                  <a:srgbClr val="565755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674" y="305359"/>
            <a:ext cx="3259642" cy="83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4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4EF79C-94C5-1357-1FC3-C54D4703A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3731CED-7EE5-1558-E65D-68DD462C67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B360BE1-9673-10A2-515A-09284E369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428B-3F74-4A2D-A183-62FCA3657014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491122C-77EE-B234-28CD-5112C66F5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4C93A2B-2BC6-5AA4-D727-CA8CD3F69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21BBD-81A9-475A-B4CB-4012DB469D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27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2F6812-75C8-4991-FCA5-8A41E2F58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DD5D729C-44EA-BE32-FDD4-2BCA47775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6FF7030-E921-4817-F5D0-14FB0CBDA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428B-3F74-4A2D-A183-62FCA3657014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FBC4C60-C5C2-6685-F107-90C09F387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760ECFF-6F8F-A51C-DEB1-11A205D85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21BBD-81A9-475A-B4CB-4012DB469D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44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41EFD3-24CF-2032-B645-C80B5F4A8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64CEE95-BCBA-62D0-AD86-CC76760DAE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F9F491E1-E42C-44B7-1D55-C6F8882469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9B7D0190-2FB7-0283-0E03-42CAE6742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428B-3F74-4A2D-A183-62FCA3657014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A1FA3397-2E83-B672-481B-53EAEF442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895E8327-CB9E-FBE6-7A1E-DC12CA321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21BBD-81A9-475A-B4CB-4012DB469D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10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A4C81D-E527-723F-F77D-AA735A716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4BBCF1C-772C-B790-5EFA-E01494A73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DDFE489C-E5E1-2639-C82A-936E8B4B70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F029045A-B273-D0D7-0B2B-DB1430D9AE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0A130521-143B-1FB4-DD99-E69806DB8E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FA77331D-35AE-BF3F-0267-14BDFFB57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428B-3F74-4A2D-A183-62FCA3657014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C68A3310-328A-E927-3127-183E14FD2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C8410ECC-D09C-38D5-6C10-DEC86085B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21BBD-81A9-475A-B4CB-4012DB469D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254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BB519B-7C36-98F8-0D7A-09BC6926B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440DD0EE-46E4-D1AD-E085-FADAC9D2F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428B-3F74-4A2D-A183-62FCA3657014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929005D4-577D-B622-A4D2-2F07A118A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0FB19A50-D0A5-A86C-645B-17F461B67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21BBD-81A9-475A-B4CB-4012DB469D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0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90A60A4E-22C2-10BB-56CB-C8F4FFC18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428B-3F74-4A2D-A183-62FCA3657014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05C69D7A-1831-1887-DC4F-F4685F2F7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A11A11F1-CC8C-1696-72B4-8FC2F8A0E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21BBD-81A9-475A-B4CB-4012DB469D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294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3CC4F8-18F7-D7B2-6CBC-A512DF824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95C0048-E7A1-1A3A-296A-A920119A0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A0BB0DA1-CFF7-27EA-955B-D1D9DE461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F280BBD5-E656-CFFF-D2B7-36E31F030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428B-3F74-4A2D-A183-62FCA3657014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2A17AF72-CC89-D8AA-DBF3-F8DA97719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656E1D8C-00CB-727B-312D-CD13C7AC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21BBD-81A9-475A-B4CB-4012DB469D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53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1BE4AB-2A93-5C7E-88B5-FD80BE05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66A106DF-471B-D737-AF57-EEE3FE9F03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42BA193C-FD5C-D518-566D-DD05F7DF6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33EF9D2-6BE5-D06C-8108-D435A3F27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428B-3F74-4A2D-A183-62FCA3657014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BBB7EB4A-DFAF-5F30-48A2-1FA5AA2E9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5770AD8C-BE43-AC17-FCC1-E967A800C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21BBD-81A9-475A-B4CB-4012DB469D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82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666287CB-6CC2-CCAB-801F-7954E7C52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5F2D39F-061A-EC0A-5D5A-538C2E609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E505DCE-8C11-194D-9DF6-79DA7E897E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A428B-3F74-4A2D-A183-62FCA3657014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2DEC1DD-2648-3B90-A3B0-25FAFC9BA0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E202F5F-406C-841E-8F2D-684A4DEE57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21BBD-81A9-475A-B4CB-4012DB469D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815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customXml" Target="../../customXml/item5.xml"/><Relationship Id="rId1" Type="http://schemas.openxmlformats.org/officeDocument/2006/relationships/customXml" Target="../../customXml/item4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customXml" Target="../../customXml/item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15.xml"/><Relationship Id="rId1" Type="http://schemas.openxmlformats.org/officeDocument/2006/relationships/customXml" Target="../../customXml/item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4.xml"/><Relationship Id="rId1" Type="http://schemas.openxmlformats.org/officeDocument/2006/relationships/customXml" Target="../../customXml/item10.xml"/><Relationship Id="rId5" Type="http://schemas.openxmlformats.org/officeDocument/2006/relationships/image" Target="../media/image46.jfif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75005" y="3048696"/>
            <a:ext cx="9788403" cy="1017321"/>
          </a:xfrm>
        </p:spPr>
        <p:txBody>
          <a:bodyPr/>
          <a:lstStyle/>
          <a:p>
            <a:r>
              <a:rPr lang="pt-BR" sz="5400" dirty="0"/>
              <a:t>SESSÃO SILADEPA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Rafael de Deus Moura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UFPI e HU-UFPI</a:t>
            </a:r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05" y="2278622"/>
            <a:ext cx="2347595" cy="21715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75005" y="4459410"/>
            <a:ext cx="2347595" cy="217153"/>
          </a:xfrm>
          <a:prstGeom prst="rect">
            <a:avLst/>
          </a:prstGeom>
        </p:spPr>
      </p:pic>
      <p:pic>
        <p:nvPicPr>
          <p:cNvPr id="7" name="Imagem 6" descr="Brazão UFPI.jpg">
            <a:extLst>
              <a:ext uri="{FF2B5EF4-FFF2-40B4-BE49-F238E27FC236}">
                <a16:creationId xmlns:a16="http://schemas.microsoft.com/office/drawing/2014/main" id="{C15C021D-D9E4-934B-0535-879F8638058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1354" y="5893559"/>
            <a:ext cx="575725" cy="88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34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15BF6EF-1DBE-C97F-9EFC-F34EB1E1B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688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550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D4D1640-9A66-AD3F-E344-97CED2C4E8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487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07882C1-938C-1ED6-CA06-C049898B2F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22" y="0"/>
            <a:ext cx="89975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94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C188053-4828-65CF-0AAE-18FABCC6F9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620" y="0"/>
            <a:ext cx="8310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62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D78E796-47B1-4B20-B0FA-912B56647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295" y="0"/>
            <a:ext cx="9061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848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921DD50-A257-36B1-EF10-8568EA6F1D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Retângulo 2">
            <a:extLst>
              <a:ext uri="{FF2B5EF4-FFF2-40B4-BE49-F238E27FC236}">
                <a16:creationId xmlns:a16="http://schemas.microsoft.com/office/drawing/2014/main" id="{2EA0BA1A-CB4B-347E-411C-E8EC31A22082}"/>
              </a:ext>
            </a:extLst>
          </p:cNvPr>
          <p:cNvSpPr/>
          <p:nvPr/>
        </p:nvSpPr>
        <p:spPr>
          <a:xfrm>
            <a:off x="0" y="37074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PAS</a:t>
            </a:r>
          </a:p>
        </p:txBody>
      </p:sp>
    </p:spTree>
    <p:extLst>
      <p:ext uri="{BB962C8B-B14F-4D97-AF65-F5344CB8AC3E}">
        <p14:creationId xmlns:p14="http://schemas.microsoft.com/office/powerpoint/2010/main" val="3690286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EDE7E78-3090-AC35-94DB-F541C7E5E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458" y="0"/>
            <a:ext cx="9144000" cy="6858000"/>
          </a:xfrm>
          <a:prstGeom prst="rect">
            <a:avLst/>
          </a:prstGeom>
        </p:spPr>
      </p:pic>
      <p:sp>
        <p:nvSpPr>
          <p:cNvPr id="5" name="Retângulo 2">
            <a:extLst>
              <a:ext uri="{FF2B5EF4-FFF2-40B4-BE49-F238E27FC236}">
                <a16:creationId xmlns:a16="http://schemas.microsoft.com/office/drawing/2014/main" id="{9F12421E-CB1A-1CED-342A-5FD3E3AB2858}"/>
              </a:ext>
            </a:extLst>
          </p:cNvPr>
          <p:cNvSpPr/>
          <p:nvPr/>
        </p:nvSpPr>
        <p:spPr>
          <a:xfrm>
            <a:off x="0" y="37074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Alcian</a:t>
            </a:r>
            <a:r>
              <a:rPr lang="pt-BR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Blue</a:t>
            </a:r>
          </a:p>
        </p:txBody>
      </p:sp>
    </p:spTree>
    <p:extLst>
      <p:ext uri="{BB962C8B-B14F-4D97-AF65-F5344CB8AC3E}">
        <p14:creationId xmlns:p14="http://schemas.microsoft.com/office/powerpoint/2010/main" val="1237578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FDE5BAC-AD9E-93D1-9D34-03EA72EEF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693" y="606670"/>
            <a:ext cx="8335106" cy="6251330"/>
          </a:xfrm>
          <a:prstGeom prst="rect">
            <a:avLst/>
          </a:prstGeom>
        </p:spPr>
      </p:pic>
      <p:sp>
        <p:nvSpPr>
          <p:cNvPr id="8" name="Line 4">
            <a:extLst>
              <a:ext uri="{FF2B5EF4-FFF2-40B4-BE49-F238E27FC236}">
                <a16:creationId xmlns:a16="http://schemas.microsoft.com/office/drawing/2014/main" id="{8EF47602-02E4-4415-B038-091C33C7D255}"/>
              </a:ext>
            </a:extLst>
          </p:cNvPr>
          <p:cNvSpPr>
            <a:spLocks noChangeShapeType="1"/>
          </p:cNvSpPr>
          <p:nvPr/>
        </p:nvSpPr>
        <p:spPr bwMode="auto">
          <a:xfrm>
            <a:off x="1515291" y="601549"/>
            <a:ext cx="9188710" cy="5005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77AC9B9-E07E-48D0-8557-FD56CA12C04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-96607"/>
            <a:ext cx="12192000" cy="863600"/>
          </a:xfrm>
        </p:spPr>
        <p:txBody>
          <a:bodyPr>
            <a:noAutofit/>
          </a:bodyPr>
          <a:lstStyle/>
          <a:p>
            <a:pPr algn="ctr">
              <a:spcBef>
                <a:spcPct val="50000"/>
              </a:spcBef>
            </a:pPr>
            <a:r>
              <a:rPr lang="pt-BR" b="1" dirty="0"/>
              <a:t>Hipóteses diagnósticas?</a:t>
            </a:r>
          </a:p>
        </p:txBody>
      </p:sp>
    </p:spTree>
    <p:extLst>
      <p:ext uri="{BB962C8B-B14F-4D97-AF65-F5344CB8AC3E}">
        <p14:creationId xmlns:p14="http://schemas.microsoft.com/office/powerpoint/2010/main" val="2985962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A67DCE4-262A-CB1C-5635-E7AC0BDDF7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65" t="27356"/>
          <a:stretch/>
        </p:blipFill>
        <p:spPr>
          <a:xfrm>
            <a:off x="7137425" y="69489"/>
            <a:ext cx="5054575" cy="137961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E1F7DB8-B847-1B1D-8595-C414A13CB9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09"/>
          <a:stretch/>
        </p:blipFill>
        <p:spPr>
          <a:xfrm>
            <a:off x="289367" y="105617"/>
            <a:ext cx="4556655" cy="65812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8EB107A-0493-1954-65B1-024A6EE7C6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068640" y="408432"/>
            <a:ext cx="5038699" cy="720802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CDBDBF5-BC36-92B2-1462-B6AEFE1989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337" b="83673"/>
          <a:stretch/>
        </p:blipFill>
        <p:spPr>
          <a:xfrm>
            <a:off x="9084341" y="6531792"/>
            <a:ext cx="3107659" cy="31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867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3E1F7DB8-B847-1B1D-8595-C414A13CB9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09"/>
          <a:stretch/>
        </p:blipFill>
        <p:spPr>
          <a:xfrm>
            <a:off x="289367" y="105617"/>
            <a:ext cx="4556655" cy="658120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CDBDBF5-BC36-92B2-1462-B6AEFE1989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4337" b="83673"/>
          <a:stretch/>
        </p:blipFill>
        <p:spPr>
          <a:xfrm>
            <a:off x="9084341" y="6531792"/>
            <a:ext cx="3107659" cy="31006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2E3AEEA-82A2-5E2A-DC39-6E1264D58B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16"/>
          <a:stretch/>
        </p:blipFill>
        <p:spPr>
          <a:xfrm>
            <a:off x="4893342" y="256443"/>
            <a:ext cx="7275212" cy="625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83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916" y="1127275"/>
            <a:ext cx="4348169" cy="34350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808A83AE-FB1A-8B5F-FF74-50CFCD0F41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884" y="300292"/>
            <a:ext cx="10858233" cy="810754"/>
          </a:xfrm>
        </p:spPr>
        <p:txBody>
          <a:bodyPr/>
          <a:lstStyle/>
          <a:p>
            <a:r>
              <a:rPr lang="en-US" dirty="0"/>
              <a:t>Disclosure of Relevant Financial Relationships</a:t>
            </a:r>
            <a:endParaRPr lang="pt-BR" dirty="0"/>
          </a:p>
        </p:txBody>
      </p:sp>
      <p:sp>
        <p:nvSpPr>
          <p:cNvPr id="10" name="Espaço Reservado para Texto 2">
            <a:extLst>
              <a:ext uri="{FF2B5EF4-FFF2-40B4-BE49-F238E27FC236}">
                <a16:creationId xmlns:a16="http://schemas.microsoft.com/office/drawing/2014/main" id="{46DCA01B-6496-F944-84CC-D78046937C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02915" y="1828664"/>
            <a:ext cx="9452975" cy="4359194"/>
          </a:xfrm>
        </p:spPr>
        <p:txBody>
          <a:bodyPr/>
          <a:lstStyle/>
          <a:p>
            <a:r>
              <a:rPr lang="en-US" dirty="0"/>
              <a:t>Dr. Rafael de Deus Moura declares he has no </a:t>
            </a:r>
            <a:br>
              <a:rPr lang="en-US" dirty="0"/>
            </a:br>
            <a:r>
              <a:rPr lang="en-US" dirty="0"/>
              <a:t>conflict(s) of interest to disclose </a:t>
            </a:r>
          </a:p>
          <a:p>
            <a:pPr>
              <a:lnSpc>
                <a:spcPts val="2667"/>
              </a:lnSpc>
            </a:pPr>
            <a:endParaRPr lang="en-US" sz="2000" dirty="0"/>
          </a:p>
          <a:p>
            <a:pPr>
              <a:lnSpc>
                <a:spcPts val="2667"/>
              </a:lnSpc>
            </a:pPr>
            <a:endParaRPr lang="pt-BR" sz="2000" dirty="0"/>
          </a:p>
          <a:p>
            <a:pPr>
              <a:lnSpc>
                <a:spcPts val="2667"/>
              </a:lnSpc>
            </a:pPr>
            <a:r>
              <a:rPr lang="pt-BR" sz="1733" dirty="0"/>
              <a:t>RDC Nº 96/08 da ANVISA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82022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5A4B82F-AEB0-278F-0CCD-49F5CAA479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77" t="37435" r="18077" b="23761"/>
          <a:stretch/>
        </p:blipFill>
        <p:spPr>
          <a:xfrm>
            <a:off x="1299634" y="1763594"/>
            <a:ext cx="8934612" cy="3992434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09D804E-A5A9-76EF-AA2B-6EB8A763DF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519" t="21419" r="21442" b="69076"/>
          <a:stretch/>
        </p:blipFill>
        <p:spPr>
          <a:xfrm>
            <a:off x="1299634" y="5416060"/>
            <a:ext cx="8934612" cy="97407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F71C9AE-B3AA-2F46-93F4-CE22C67403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1930" y="-9450"/>
            <a:ext cx="5248140" cy="1650248"/>
          </a:xfrm>
          <a:prstGeom prst="rect">
            <a:avLst/>
          </a:prstGeom>
        </p:spPr>
      </p:pic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22CEC37B-2971-ECB3-6FEE-6BF9F45943F2}"/>
              </a:ext>
            </a:extLst>
          </p:cNvPr>
          <p:cNvCxnSpPr>
            <a:cxnSpLocks/>
          </p:cNvCxnSpPr>
          <p:nvPr/>
        </p:nvCxnSpPr>
        <p:spPr>
          <a:xfrm>
            <a:off x="2992501" y="2095315"/>
            <a:ext cx="701960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06573D07-77E0-8626-F1E0-E061041DB278}"/>
              </a:ext>
            </a:extLst>
          </p:cNvPr>
          <p:cNvCxnSpPr>
            <a:cxnSpLocks/>
          </p:cNvCxnSpPr>
          <p:nvPr/>
        </p:nvCxnSpPr>
        <p:spPr>
          <a:xfrm>
            <a:off x="1534091" y="2384682"/>
            <a:ext cx="1277816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BEA54242-C931-E746-1C49-A4146090C674}"/>
              </a:ext>
            </a:extLst>
          </p:cNvPr>
          <p:cNvCxnSpPr>
            <a:cxnSpLocks/>
          </p:cNvCxnSpPr>
          <p:nvPr/>
        </p:nvCxnSpPr>
        <p:spPr>
          <a:xfrm>
            <a:off x="6638526" y="5451082"/>
            <a:ext cx="3373575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C1D95EAF-4A18-81BE-E67F-8BFADAED00BB}"/>
              </a:ext>
            </a:extLst>
          </p:cNvPr>
          <p:cNvCxnSpPr>
            <a:cxnSpLocks/>
          </p:cNvCxnSpPr>
          <p:nvPr/>
        </p:nvCxnSpPr>
        <p:spPr>
          <a:xfrm>
            <a:off x="1453067" y="5756028"/>
            <a:ext cx="8559034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18C3EA5C-0772-A592-E58B-710CD5EE274D}"/>
              </a:ext>
            </a:extLst>
          </p:cNvPr>
          <p:cNvCxnSpPr>
            <a:cxnSpLocks/>
          </p:cNvCxnSpPr>
          <p:nvPr/>
        </p:nvCxnSpPr>
        <p:spPr>
          <a:xfrm>
            <a:off x="1453070" y="6053857"/>
            <a:ext cx="201886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298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27295AF-E211-36D5-3D10-E39DEE37B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323" y="0"/>
            <a:ext cx="7901354" cy="158359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4FC37DF-7233-79A6-451D-648142C03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0554" y="6507887"/>
            <a:ext cx="3071446" cy="35011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6E9BC49-AE7B-AD0C-B47C-A2A48CF8E8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822" y="2274628"/>
            <a:ext cx="6576355" cy="371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2602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89B03250-56FB-BA62-8398-C9A405D05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030" y="3046594"/>
            <a:ext cx="6792844" cy="104819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4FC37DF-7233-79A6-451D-648142C03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0554" y="6507887"/>
            <a:ext cx="3071446" cy="35011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1D9C4CD-B194-C063-9842-50F9706444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314"/>
          <a:stretch/>
        </p:blipFill>
        <p:spPr>
          <a:xfrm>
            <a:off x="3260154" y="922581"/>
            <a:ext cx="6665720" cy="234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4934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C19BF79-6A24-9BC9-B339-F0A756BC1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9720"/>
            <a:ext cx="12192000" cy="438828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09A9B5B-9D7A-48E7-B1C2-3AC01C8D2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8244" y="0"/>
            <a:ext cx="5812973" cy="3130062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DE9B5B84-2CAD-6604-97CD-B257995CB745}"/>
              </a:ext>
            </a:extLst>
          </p:cNvPr>
          <p:cNvSpPr/>
          <p:nvPr/>
        </p:nvSpPr>
        <p:spPr>
          <a:xfrm>
            <a:off x="115746" y="1025711"/>
            <a:ext cx="5544273" cy="826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74035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5D40429-F36B-F50E-E8DF-1974B98B5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589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7FB9196-CA05-7485-4266-921574C23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0616"/>
            <a:ext cx="12192000" cy="438828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A7D7338-E250-9CB7-DF6F-93DC78700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887" y="2215662"/>
            <a:ext cx="6411836" cy="98869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D59AFF3-677D-D3FA-ABAF-280BD0D1C1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214"/>
          <a:stretch/>
        </p:blipFill>
        <p:spPr>
          <a:xfrm>
            <a:off x="-328244" y="0"/>
            <a:ext cx="5812973" cy="2215662"/>
          </a:xfrm>
          <a:prstGeom prst="rect">
            <a:avLst/>
          </a:prstGeom>
        </p:spPr>
      </p:pic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86B6333C-4E4F-1DB9-7AEB-D6436F695E2B}"/>
              </a:ext>
            </a:extLst>
          </p:cNvPr>
          <p:cNvCxnSpPr>
            <a:cxnSpLocks/>
          </p:cNvCxnSpPr>
          <p:nvPr/>
        </p:nvCxnSpPr>
        <p:spPr>
          <a:xfrm>
            <a:off x="4815068" y="2812077"/>
            <a:ext cx="1129706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40169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07361"/>
            <a:ext cx="1838476" cy="320111"/>
          </a:xfrm>
          <a:prstGeom prst="rect">
            <a:avLst/>
          </a:prstGeom>
        </p:spPr>
      </p:pic>
      <p:sp>
        <p:nvSpPr>
          <p:cNvPr id="3" name="Line 4">
            <a:extLst>
              <a:ext uri="{FF2B5EF4-FFF2-40B4-BE49-F238E27FC236}">
                <a16:creationId xmlns:a16="http://schemas.microsoft.com/office/drawing/2014/main" id="{F66B6FF8-EC6B-CA5A-C102-21B25A39D8B1}"/>
              </a:ext>
            </a:extLst>
          </p:cNvPr>
          <p:cNvSpPr>
            <a:spLocks noChangeShapeType="1"/>
          </p:cNvSpPr>
          <p:nvPr/>
        </p:nvSpPr>
        <p:spPr bwMode="auto">
          <a:xfrm>
            <a:off x="1515291" y="3129353"/>
            <a:ext cx="9188710" cy="50055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D53ACD2-0A42-0846-EF77-1CA7314607A1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0" y="2315447"/>
            <a:ext cx="12192000" cy="863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6134"/>
              </a:lnSpc>
              <a:spcBef>
                <a:spcPct val="0"/>
              </a:spcBef>
              <a:buNone/>
              <a:defRPr sz="4667" kern="1200" cap="none" baseline="0">
                <a:solidFill>
                  <a:srgbClr val="476559"/>
                </a:solidFill>
                <a:latin typeface="Calibri Bold" panose="020F0702030404030204" pitchFamily="34" charset="0"/>
                <a:ea typeface="+mj-ea"/>
                <a:cs typeface="Calibri Bold" panose="020F0702030404030204" pitchFamily="34" charset="0"/>
              </a:defRPr>
            </a:lvl1pPr>
          </a:lstStyle>
          <a:p>
            <a:pPr algn="ctr">
              <a:spcBef>
                <a:spcPct val="50000"/>
              </a:spcBef>
            </a:pPr>
            <a:r>
              <a:rPr lang="pt-BR" b="1"/>
              <a:t>Siringometaplasia Mucinosa</a:t>
            </a:r>
            <a:endParaRPr lang="pt-BR" b="1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B9EB6E69-0DE8-327F-4DBF-DA3CEC5EA998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-3714" y="3259583"/>
            <a:ext cx="12192000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ct val="50000"/>
              </a:spcBef>
            </a:pPr>
            <a:r>
              <a:rPr lang="pt-BR" b="1" dirty="0"/>
              <a:t>Take Home Messages</a:t>
            </a:r>
          </a:p>
        </p:txBody>
      </p:sp>
    </p:spTree>
    <p:extLst>
      <p:ext uri="{BB962C8B-B14F-4D97-AF65-F5344CB8AC3E}">
        <p14:creationId xmlns:p14="http://schemas.microsoft.com/office/powerpoint/2010/main" val="38576651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AFB01AD-7BAC-A559-7D30-697D50A624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278" y="516612"/>
            <a:ext cx="6532600" cy="4899450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1565" y="5030108"/>
            <a:ext cx="12150435" cy="1938442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19 </a:t>
            </a:r>
            <a:r>
              <a:rPr lang="en-US" dirty="0" err="1"/>
              <a:t>casos</a:t>
            </a:r>
            <a:r>
              <a:rPr lang="en-US" dirty="0"/>
              <a:t> </a:t>
            </a:r>
            <a:r>
              <a:rPr lang="en-US" dirty="0" err="1"/>
              <a:t>descritos</a:t>
            </a: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err="1"/>
              <a:t>Lesão</a:t>
            </a:r>
            <a:r>
              <a:rPr lang="en-US" dirty="0"/>
              <a:t> </a:t>
            </a:r>
            <a:r>
              <a:rPr lang="en-US" dirty="0" err="1"/>
              <a:t>papular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verrucosa, acral (outros </a:t>
            </a:r>
            <a:r>
              <a:rPr lang="en-US" dirty="0" err="1"/>
              <a:t>locais</a:t>
            </a:r>
            <a:r>
              <a:rPr lang="en-US" dirty="0"/>
              <a:t> </a:t>
            </a:r>
            <a:r>
              <a:rPr lang="en-US" dirty="0" err="1"/>
              <a:t>descritos</a:t>
            </a:r>
            <a:r>
              <a:rPr lang="en-US" dirty="0"/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err="1"/>
              <a:t>Acantose</a:t>
            </a:r>
            <a:r>
              <a:rPr lang="en-US" dirty="0"/>
              <a:t> verrucosa com </a:t>
            </a:r>
            <a:r>
              <a:rPr lang="en-US" dirty="0" err="1"/>
              <a:t>invaginação</a:t>
            </a:r>
            <a:r>
              <a:rPr lang="en-US" dirty="0"/>
              <a:t> </a:t>
            </a:r>
            <a:r>
              <a:rPr lang="en-US" dirty="0" err="1"/>
              <a:t>contendo</a:t>
            </a:r>
            <a:r>
              <a:rPr lang="en-US" dirty="0"/>
              <a:t> </a:t>
            </a:r>
            <a:r>
              <a:rPr lang="en-US" dirty="0" err="1"/>
              <a:t>células</a:t>
            </a:r>
            <a:r>
              <a:rPr lang="en-US" dirty="0"/>
              <a:t> </a:t>
            </a:r>
            <a:r>
              <a:rPr lang="en-US" dirty="0" err="1"/>
              <a:t>caliciformes</a:t>
            </a: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err="1"/>
              <a:t>Patogênese</a:t>
            </a:r>
            <a:r>
              <a:rPr lang="en-US" dirty="0"/>
              <a:t>: trauma? Neoplasia </a:t>
            </a:r>
            <a:r>
              <a:rPr lang="en-US" dirty="0" err="1"/>
              <a:t>benigna</a:t>
            </a:r>
            <a:r>
              <a:rPr lang="en-US" dirty="0"/>
              <a:t>?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379F5AD-699B-4A7A-8313-286262B84C7A}"/>
              </a:ext>
            </a:extLst>
          </p:cNvPr>
          <p:cNvSpPr txBox="1"/>
          <p:nvPr/>
        </p:nvSpPr>
        <p:spPr>
          <a:xfrm>
            <a:off x="10802805" y="6528930"/>
            <a:ext cx="13678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Brush Script MT" panose="03060802040406070304" pitchFamily="66" charset="0"/>
              </a:rPr>
              <a:t>Rafael de Deus Moura</a:t>
            </a:r>
            <a:endParaRPr lang="en-US" dirty="0">
              <a:latin typeface="Brush Script MT" panose="03060802040406070304" pitchFamily="66" charset="0"/>
            </a:endParaRPr>
          </a:p>
        </p:txBody>
      </p:sp>
      <p:sp>
        <p:nvSpPr>
          <p:cNvPr id="7" name="Retângulo 2">
            <a:extLst>
              <a:ext uri="{FF2B5EF4-FFF2-40B4-BE49-F238E27FC236}">
                <a16:creationId xmlns:a16="http://schemas.microsoft.com/office/drawing/2014/main" id="{3CDB16A1-BE21-CE6E-B4BE-ADAFD43B105F}"/>
              </a:ext>
            </a:extLst>
          </p:cNvPr>
          <p:cNvSpPr/>
          <p:nvPr/>
        </p:nvSpPr>
        <p:spPr>
          <a:xfrm>
            <a:off x="0" y="37074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Siringometaplasia</a:t>
            </a:r>
            <a:r>
              <a:rPr lang="pt-BR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Mucinosa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72CDCA0-DAD0-A5A8-CA81-12D396FDD8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74"/>
          <a:stretch/>
        </p:blipFill>
        <p:spPr>
          <a:xfrm>
            <a:off x="1060159" y="857756"/>
            <a:ext cx="3861786" cy="387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974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C7622A15-40A3-609F-831A-BB24FDABCCE0}"/>
              </a:ext>
            </a:extLst>
          </p:cNvPr>
          <p:cNvSpPr/>
          <p:nvPr/>
        </p:nvSpPr>
        <p:spPr>
          <a:xfrm>
            <a:off x="249967" y="4970585"/>
            <a:ext cx="1265324" cy="12859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obrigado!</a:t>
            </a:r>
          </a:p>
        </p:txBody>
      </p:sp>
      <p:pic>
        <p:nvPicPr>
          <p:cNvPr id="3" name="Imagem 2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012" y="4038600"/>
            <a:ext cx="5239976" cy="41395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0FC0691-1A28-C4C7-180A-2A3E7E3417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67" y="5085185"/>
            <a:ext cx="1288696" cy="104706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E67930A-CEB6-4430-16D9-978A800B540D}"/>
              </a:ext>
            </a:extLst>
          </p:cNvPr>
          <p:cNvSpPr txBox="1"/>
          <p:nvPr/>
        </p:nvSpPr>
        <p:spPr>
          <a:xfrm>
            <a:off x="1515291" y="5682329"/>
            <a:ext cx="28401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@rafaeldmoura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54718F6-1E39-715A-2AA5-0B60A01CEA66}"/>
              </a:ext>
            </a:extLst>
          </p:cNvPr>
          <p:cNvSpPr txBox="1"/>
          <p:nvPr/>
        </p:nvSpPr>
        <p:spPr>
          <a:xfrm>
            <a:off x="8499064" y="5682329"/>
            <a:ext cx="28401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dedeusmoura1</a:t>
            </a:r>
            <a:endParaRPr lang="pt-BR" sz="2800" dirty="0">
              <a:solidFill>
                <a:schemeClr val="bg1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C414DEC-508B-8A5A-57A4-20066C1616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303" y="4846273"/>
            <a:ext cx="1288697" cy="128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900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E735A4-93C3-4A22-B760-0B3ECBABC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6891BEA-EB24-607F-72CB-FBCB31E83F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8360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1310648"/>
            <a:ext cx="12192000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*XY, 66a;</a:t>
            </a:r>
          </a:p>
          <a:p>
            <a:r>
              <a:rPr lang="pt-BR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*Pápula de 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9 mm </a:t>
            </a:r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pedunculada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com </a:t>
            </a:r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exulcerações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superficiais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em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região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inguinal, </a:t>
            </a:r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há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3 </a:t>
            </a:r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anos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</a:t>
            </a:r>
          </a:p>
          <a:p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*</a:t>
            </a:r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Hipóteses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clínicas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Fibroma mole? Granuloma 											</a:t>
            </a:r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Piogênico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pt-BR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421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3F81764-494A-4515-29D4-8E2C6CC519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107" y="0"/>
            <a:ext cx="3861786" cy="6858000"/>
          </a:xfrm>
          <a:prstGeom prst="rect">
            <a:avLst/>
          </a:prstGeom>
        </p:spPr>
      </p:pic>
      <p:sp>
        <p:nvSpPr>
          <p:cNvPr id="2" name="Retângulo 2">
            <a:extLst>
              <a:ext uri="{FF2B5EF4-FFF2-40B4-BE49-F238E27FC236}">
                <a16:creationId xmlns:a16="http://schemas.microsoft.com/office/drawing/2014/main" id="{92B1BD0C-4914-5FA2-BF56-D37F94F008AD}"/>
              </a:ext>
            </a:extLst>
          </p:cNvPr>
          <p:cNvSpPr/>
          <p:nvPr/>
        </p:nvSpPr>
        <p:spPr>
          <a:xfrm>
            <a:off x="0" y="37074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Região inguinal</a:t>
            </a:r>
          </a:p>
        </p:txBody>
      </p:sp>
    </p:spTree>
    <p:extLst>
      <p:ext uri="{BB962C8B-B14F-4D97-AF65-F5344CB8AC3E}">
        <p14:creationId xmlns:p14="http://schemas.microsoft.com/office/powerpoint/2010/main" val="2060464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5DD667B6-6819-2EC4-22A5-16CE337F31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r="1697"/>
          <a:stretch/>
        </p:blipFill>
        <p:spPr>
          <a:xfrm>
            <a:off x="10175" y="105508"/>
            <a:ext cx="8922810" cy="6752492"/>
          </a:xfrm>
          <a:prstGeom prst="rect">
            <a:avLst/>
          </a:prstGeom>
        </p:spPr>
      </p:pic>
      <p:sp>
        <p:nvSpPr>
          <p:cNvPr id="2" name="Rounded Rectangle 20">
            <a:extLst>
              <a:ext uri="{FF2B5EF4-FFF2-40B4-BE49-F238E27FC236}">
                <a16:creationId xmlns:a16="http://schemas.microsoft.com/office/drawing/2014/main" id="{E7748CAB-385E-0D1D-49A9-20FE8021626C}"/>
              </a:ext>
            </a:extLst>
          </p:cNvPr>
          <p:cNvSpPr/>
          <p:nvPr/>
        </p:nvSpPr>
        <p:spPr>
          <a:xfrm>
            <a:off x="9673799" y="752735"/>
            <a:ext cx="2203180" cy="1295982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4" name="Conexão reta unidirecional 6">
            <a:extLst>
              <a:ext uri="{FF2B5EF4-FFF2-40B4-BE49-F238E27FC236}">
                <a16:creationId xmlns:a16="http://schemas.microsoft.com/office/drawing/2014/main" id="{9D5B3E8E-DDE7-AC55-346B-E1B0CB5F66C1}"/>
              </a:ext>
            </a:extLst>
          </p:cNvPr>
          <p:cNvCxnSpPr>
            <a:cxnSpLocks/>
          </p:cNvCxnSpPr>
          <p:nvPr/>
        </p:nvCxnSpPr>
        <p:spPr>
          <a:xfrm>
            <a:off x="5694744" y="1391116"/>
            <a:ext cx="397905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7">
            <a:extLst>
              <a:ext uri="{FF2B5EF4-FFF2-40B4-BE49-F238E27FC236}">
                <a16:creationId xmlns:a16="http://schemas.microsoft.com/office/drawing/2014/main" id="{0ED94EA3-62D9-F9D4-6639-D1B56B60DA00}"/>
              </a:ext>
            </a:extLst>
          </p:cNvPr>
          <p:cNvSpPr txBox="1"/>
          <p:nvPr/>
        </p:nvSpPr>
        <p:spPr>
          <a:xfrm>
            <a:off x="9329315" y="921160"/>
            <a:ext cx="27924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Acantose</a:t>
            </a:r>
            <a:r>
              <a:rPr lang="en-US" sz="2800" b="1" dirty="0"/>
              <a:t> verrucosa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3044756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5CB46DCD-BBDC-5FCD-3CFE-7A9856B1F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4" y="0"/>
            <a:ext cx="9144000" cy="6858000"/>
          </a:xfrm>
          <a:prstGeom prst="rect">
            <a:avLst/>
          </a:prstGeom>
        </p:spPr>
      </p:pic>
      <p:sp>
        <p:nvSpPr>
          <p:cNvPr id="2" name="Rounded Rectangle 20">
            <a:extLst>
              <a:ext uri="{FF2B5EF4-FFF2-40B4-BE49-F238E27FC236}">
                <a16:creationId xmlns:a16="http://schemas.microsoft.com/office/drawing/2014/main" id="{9DD2B095-9ADF-9E97-8ACC-85F1399BCFB8}"/>
              </a:ext>
            </a:extLst>
          </p:cNvPr>
          <p:cNvSpPr/>
          <p:nvPr/>
        </p:nvSpPr>
        <p:spPr>
          <a:xfrm>
            <a:off x="9673799" y="2157278"/>
            <a:ext cx="2120804" cy="902445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4" name="Conexão reta unidirecional 6">
            <a:extLst>
              <a:ext uri="{FF2B5EF4-FFF2-40B4-BE49-F238E27FC236}">
                <a16:creationId xmlns:a16="http://schemas.microsoft.com/office/drawing/2014/main" id="{8C29B99B-3740-2D97-E763-182D07E7B855}"/>
              </a:ext>
            </a:extLst>
          </p:cNvPr>
          <p:cNvCxnSpPr>
            <a:cxnSpLocks/>
          </p:cNvCxnSpPr>
          <p:nvPr/>
        </p:nvCxnSpPr>
        <p:spPr>
          <a:xfrm>
            <a:off x="4431323" y="2622037"/>
            <a:ext cx="524247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7">
            <a:extLst>
              <a:ext uri="{FF2B5EF4-FFF2-40B4-BE49-F238E27FC236}">
                <a16:creationId xmlns:a16="http://schemas.microsoft.com/office/drawing/2014/main" id="{8D104DEB-65AE-9B60-99D8-E05BDE026FB7}"/>
              </a:ext>
            </a:extLst>
          </p:cNvPr>
          <p:cNvSpPr txBox="1"/>
          <p:nvPr/>
        </p:nvSpPr>
        <p:spPr>
          <a:xfrm>
            <a:off x="9329315" y="2325703"/>
            <a:ext cx="2792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Invaginação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552052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D06BDC9-91DE-B59E-0CAD-94400213B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6" y="0"/>
            <a:ext cx="9144000" cy="6858000"/>
          </a:xfrm>
          <a:prstGeom prst="rect">
            <a:avLst/>
          </a:prstGeom>
        </p:spPr>
      </p:pic>
      <p:sp>
        <p:nvSpPr>
          <p:cNvPr id="2" name="Rounded Rectangle 20">
            <a:extLst>
              <a:ext uri="{FF2B5EF4-FFF2-40B4-BE49-F238E27FC236}">
                <a16:creationId xmlns:a16="http://schemas.microsoft.com/office/drawing/2014/main" id="{12A9113E-0B05-FA37-4471-31FA7193CEF5}"/>
              </a:ext>
            </a:extLst>
          </p:cNvPr>
          <p:cNvSpPr/>
          <p:nvPr/>
        </p:nvSpPr>
        <p:spPr>
          <a:xfrm>
            <a:off x="9673799" y="2500512"/>
            <a:ext cx="2203180" cy="1295982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4" name="Conexão reta unidirecional 6">
            <a:extLst>
              <a:ext uri="{FF2B5EF4-FFF2-40B4-BE49-F238E27FC236}">
                <a16:creationId xmlns:a16="http://schemas.microsoft.com/office/drawing/2014/main" id="{E22C6408-9675-A4BF-AFA4-3B8276C0897B}"/>
              </a:ext>
            </a:extLst>
          </p:cNvPr>
          <p:cNvCxnSpPr>
            <a:cxnSpLocks/>
          </p:cNvCxnSpPr>
          <p:nvPr/>
        </p:nvCxnSpPr>
        <p:spPr>
          <a:xfrm>
            <a:off x="6643869" y="3138893"/>
            <a:ext cx="306465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7">
            <a:extLst>
              <a:ext uri="{FF2B5EF4-FFF2-40B4-BE49-F238E27FC236}">
                <a16:creationId xmlns:a16="http://schemas.microsoft.com/office/drawing/2014/main" id="{18AB5609-DF56-175F-4187-B836B992477B}"/>
              </a:ext>
            </a:extLst>
          </p:cNvPr>
          <p:cNvSpPr txBox="1"/>
          <p:nvPr/>
        </p:nvSpPr>
        <p:spPr>
          <a:xfrm>
            <a:off x="9364040" y="2668937"/>
            <a:ext cx="27924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Células</a:t>
            </a:r>
            <a:r>
              <a:rPr lang="en-US" sz="2800" b="1" dirty="0"/>
              <a:t> </a:t>
            </a:r>
            <a:r>
              <a:rPr lang="en-US" sz="2800" b="1" dirty="0" err="1"/>
              <a:t>caliciformes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3322913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1FAA7164-7A74-9257-0DF9-647A2CC44D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1" y="0"/>
            <a:ext cx="9144000" cy="6858000"/>
          </a:xfrm>
          <a:prstGeom prst="rect">
            <a:avLst/>
          </a:prstGeom>
        </p:spPr>
      </p:pic>
      <p:sp>
        <p:nvSpPr>
          <p:cNvPr id="2" name="Rounded Rectangle 20">
            <a:extLst>
              <a:ext uri="{FF2B5EF4-FFF2-40B4-BE49-F238E27FC236}">
                <a16:creationId xmlns:a16="http://schemas.microsoft.com/office/drawing/2014/main" id="{12A9113E-0B05-FA37-4471-31FA7193CEF5}"/>
              </a:ext>
            </a:extLst>
          </p:cNvPr>
          <p:cNvSpPr/>
          <p:nvPr/>
        </p:nvSpPr>
        <p:spPr>
          <a:xfrm>
            <a:off x="9673799" y="2652911"/>
            <a:ext cx="2203180" cy="1295982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4" name="Conexão reta unidirecional 6">
            <a:extLst>
              <a:ext uri="{FF2B5EF4-FFF2-40B4-BE49-F238E27FC236}">
                <a16:creationId xmlns:a16="http://schemas.microsoft.com/office/drawing/2014/main" id="{E22C6408-9675-A4BF-AFA4-3B8276C0897B}"/>
              </a:ext>
            </a:extLst>
          </p:cNvPr>
          <p:cNvCxnSpPr>
            <a:cxnSpLocks/>
          </p:cNvCxnSpPr>
          <p:nvPr/>
        </p:nvCxnSpPr>
        <p:spPr>
          <a:xfrm>
            <a:off x="5275385" y="3291292"/>
            <a:ext cx="443313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7">
            <a:extLst>
              <a:ext uri="{FF2B5EF4-FFF2-40B4-BE49-F238E27FC236}">
                <a16:creationId xmlns:a16="http://schemas.microsoft.com/office/drawing/2014/main" id="{18AB5609-DF56-175F-4187-B836B992477B}"/>
              </a:ext>
            </a:extLst>
          </p:cNvPr>
          <p:cNvSpPr txBox="1"/>
          <p:nvPr/>
        </p:nvSpPr>
        <p:spPr>
          <a:xfrm>
            <a:off x="9364040" y="2821336"/>
            <a:ext cx="27924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Células</a:t>
            </a:r>
            <a:r>
              <a:rPr lang="en-US" sz="2800" b="1" dirty="0"/>
              <a:t> </a:t>
            </a:r>
            <a:r>
              <a:rPr lang="en-US" sz="2800" b="1" dirty="0" err="1"/>
              <a:t>caliciformes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2805933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1FAA7164-7A74-9257-0DF9-647A2CC44D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1" y="0"/>
            <a:ext cx="9144000" cy="6858000"/>
          </a:xfrm>
          <a:prstGeom prst="rect">
            <a:avLst/>
          </a:prstGeom>
        </p:spPr>
      </p:pic>
      <p:sp>
        <p:nvSpPr>
          <p:cNvPr id="2" name="Rounded Rectangle 20">
            <a:extLst>
              <a:ext uri="{FF2B5EF4-FFF2-40B4-BE49-F238E27FC236}">
                <a16:creationId xmlns:a16="http://schemas.microsoft.com/office/drawing/2014/main" id="{12A9113E-0B05-FA37-4471-31FA7193CEF5}"/>
              </a:ext>
            </a:extLst>
          </p:cNvPr>
          <p:cNvSpPr/>
          <p:nvPr/>
        </p:nvSpPr>
        <p:spPr>
          <a:xfrm>
            <a:off x="9673799" y="2652911"/>
            <a:ext cx="2203180" cy="1295982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4" name="Conexão reta unidirecional 6">
            <a:extLst>
              <a:ext uri="{FF2B5EF4-FFF2-40B4-BE49-F238E27FC236}">
                <a16:creationId xmlns:a16="http://schemas.microsoft.com/office/drawing/2014/main" id="{E22C6408-9675-A4BF-AFA4-3B8276C0897B}"/>
              </a:ext>
            </a:extLst>
          </p:cNvPr>
          <p:cNvCxnSpPr>
            <a:cxnSpLocks/>
          </p:cNvCxnSpPr>
          <p:nvPr/>
        </p:nvCxnSpPr>
        <p:spPr>
          <a:xfrm>
            <a:off x="5275385" y="3291292"/>
            <a:ext cx="443313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7">
            <a:extLst>
              <a:ext uri="{FF2B5EF4-FFF2-40B4-BE49-F238E27FC236}">
                <a16:creationId xmlns:a16="http://schemas.microsoft.com/office/drawing/2014/main" id="{18AB5609-DF56-175F-4187-B836B992477B}"/>
              </a:ext>
            </a:extLst>
          </p:cNvPr>
          <p:cNvSpPr txBox="1"/>
          <p:nvPr/>
        </p:nvSpPr>
        <p:spPr>
          <a:xfrm>
            <a:off x="9364040" y="2821336"/>
            <a:ext cx="27924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Células</a:t>
            </a:r>
            <a:r>
              <a:rPr lang="en-US" sz="2800" b="1" dirty="0"/>
              <a:t> </a:t>
            </a:r>
            <a:r>
              <a:rPr lang="en-US" sz="2800" b="1" dirty="0" err="1"/>
              <a:t>caliciformes</a:t>
            </a:r>
            <a:endParaRPr lang="pt-BR" sz="2800" b="1" dirty="0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37C1EA5E-CAA1-349F-5FFF-251BC89FBFF5}"/>
              </a:ext>
            </a:extLst>
          </p:cNvPr>
          <p:cNvSpPr/>
          <p:nvPr/>
        </p:nvSpPr>
        <p:spPr>
          <a:xfrm>
            <a:off x="3938954" y="3220954"/>
            <a:ext cx="759745" cy="657597"/>
          </a:xfrm>
          <a:prstGeom prst="ellipse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19348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0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11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2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3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4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5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6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7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8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9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Props1.xml><?xml version="1.0" encoding="utf-8"?>
<ds:datastoreItem xmlns:ds="http://schemas.openxmlformats.org/officeDocument/2006/customXml" ds:itemID="{BBB7D1CD-2AF5-4E17-A0B8-96DF3BB13463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3C5A09BE-A599-42B0-9D62-59A72E25F70A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8F4D6BDA-3027-4CA4-B1D2-75C28A01AEEA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7AD2A8F4-A7E4-470C-A5DE-6D5632323B18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4238F7FD-1397-40F9-8DA4-1B2363D5DF69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D8C6A5EA-7FE6-41CF-9278-A054B2D7B73F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2A7B2708-3127-4DB8-BC64-0CFB276C5B9A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915E8B9A-FD10-4FD4-B833-84BAF5C3D2FE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756AFFCF-938F-49C5-8B0A-9125F5E028C3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A221C96B-DBAD-41B8-B572-28EF1FE3B8C6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6E2D75E1-1DB4-4D06-BA7F-86761867684D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5D636A32-C9CE-4466-A7AA-4E99513F62CE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31865</TotalTime>
  <Words>486</Words>
  <Application>Microsoft Office PowerPoint</Application>
  <PresentationFormat>Widescreen</PresentationFormat>
  <Paragraphs>69</Paragraphs>
  <Slides>29</Slides>
  <Notes>21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5" baseType="lpstr">
      <vt:lpstr>Arial</vt:lpstr>
      <vt:lpstr>Brush Script MT</vt:lpstr>
      <vt:lpstr>Calibri</vt:lpstr>
      <vt:lpstr>Calibri Bold</vt:lpstr>
      <vt:lpstr>Calibri Light</vt:lpstr>
      <vt:lpstr>Tema do Office</vt:lpstr>
      <vt:lpstr>SESSÃO SILADEPA</vt:lpstr>
      <vt:lpstr>Disclosure of Relevant Financial Relationships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Hipóteses diagnósticas?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obrigado!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Rafael Moura</dc:creator>
  <cp:lastModifiedBy>Rafael Moura</cp:lastModifiedBy>
  <cp:revision>970</cp:revision>
  <dcterms:created xsi:type="dcterms:W3CDTF">2022-07-03T13:18:49Z</dcterms:created>
  <dcterms:modified xsi:type="dcterms:W3CDTF">2024-05-31T10:30:24Z</dcterms:modified>
</cp:coreProperties>
</file>